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A3592-E612-4642-04A8-FDF5A3B3299E}" v="278" dt="2024-09-29T11:28:34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87905-ACD6-44A6-BA2A-6244249D44AB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E237FB-E6D1-4810-BDD2-6A55426E7A86}">
      <dgm:prSet/>
      <dgm:spPr/>
      <dgm:t>
        <a:bodyPr/>
        <a:lstStyle/>
        <a:p>
          <a:r>
            <a:rPr lang="en-US"/>
            <a:t>Align</a:t>
          </a:r>
        </a:p>
      </dgm:t>
    </dgm:pt>
    <dgm:pt modelId="{7E572CF4-1311-47AC-83BD-889E6886F6EC}" type="parTrans" cxnId="{2A0A89A3-1B1A-4EC9-9F95-1C7A91FDD4FC}">
      <dgm:prSet/>
      <dgm:spPr/>
      <dgm:t>
        <a:bodyPr/>
        <a:lstStyle/>
        <a:p>
          <a:endParaRPr lang="en-US"/>
        </a:p>
      </dgm:t>
    </dgm:pt>
    <dgm:pt modelId="{9E7DA6B1-D393-432D-9022-B279C638B931}" type="sibTrans" cxnId="{2A0A89A3-1B1A-4EC9-9F95-1C7A91FDD4FC}">
      <dgm:prSet/>
      <dgm:spPr/>
      <dgm:t>
        <a:bodyPr/>
        <a:lstStyle/>
        <a:p>
          <a:endParaRPr lang="en-US"/>
        </a:p>
      </dgm:t>
    </dgm:pt>
    <dgm:pt modelId="{A2C9212F-A53E-4F76-B42C-9BC4EFF49EB0}">
      <dgm:prSet/>
      <dgm:spPr/>
      <dgm:t>
        <a:bodyPr/>
        <a:lstStyle/>
        <a:p>
          <a:r>
            <a:rPr lang="en-US"/>
            <a:t>Align marketing with peak travel periods.</a:t>
          </a:r>
        </a:p>
      </dgm:t>
    </dgm:pt>
    <dgm:pt modelId="{BA970355-CED0-4336-97A6-676D2168ED9E}" type="parTrans" cxnId="{686EF851-AEA5-421B-A504-E39A690C815B}">
      <dgm:prSet/>
      <dgm:spPr/>
      <dgm:t>
        <a:bodyPr/>
        <a:lstStyle/>
        <a:p>
          <a:endParaRPr lang="en-US"/>
        </a:p>
      </dgm:t>
    </dgm:pt>
    <dgm:pt modelId="{EC839C6B-B2E6-48F2-81F6-D744F2C9DBB4}" type="sibTrans" cxnId="{686EF851-AEA5-421B-A504-E39A690C815B}">
      <dgm:prSet/>
      <dgm:spPr/>
      <dgm:t>
        <a:bodyPr/>
        <a:lstStyle/>
        <a:p>
          <a:endParaRPr lang="en-US"/>
        </a:p>
      </dgm:t>
    </dgm:pt>
    <dgm:pt modelId="{D989A243-6C5B-421B-AAF7-FECEB7E481F2}">
      <dgm:prSet/>
      <dgm:spPr/>
      <dgm:t>
        <a:bodyPr/>
        <a:lstStyle/>
        <a:p>
          <a:r>
            <a:rPr lang="en-US"/>
            <a:t>Enhance</a:t>
          </a:r>
        </a:p>
      </dgm:t>
    </dgm:pt>
    <dgm:pt modelId="{02F6819C-0351-439A-AC95-8B0947157A7E}" type="parTrans" cxnId="{BF49AC2B-B1D6-4B6C-9A82-0FC7CB774995}">
      <dgm:prSet/>
      <dgm:spPr/>
      <dgm:t>
        <a:bodyPr/>
        <a:lstStyle/>
        <a:p>
          <a:endParaRPr lang="en-US"/>
        </a:p>
      </dgm:t>
    </dgm:pt>
    <dgm:pt modelId="{520EED20-10F9-4EB6-8691-940F422D71A3}" type="sibTrans" cxnId="{BF49AC2B-B1D6-4B6C-9A82-0FC7CB774995}">
      <dgm:prSet/>
      <dgm:spPr/>
      <dgm:t>
        <a:bodyPr/>
        <a:lstStyle/>
        <a:p>
          <a:endParaRPr lang="en-US"/>
        </a:p>
      </dgm:t>
    </dgm:pt>
    <dgm:pt modelId="{4A18444F-495F-46B5-9738-1EF8EDA80EEB}">
      <dgm:prSet/>
      <dgm:spPr/>
      <dgm:t>
        <a:bodyPr/>
        <a:lstStyle/>
        <a:p>
          <a:r>
            <a:rPr lang="en-US"/>
            <a:t>Enhance loyalty program for solo travelers and companion groups.</a:t>
          </a:r>
        </a:p>
      </dgm:t>
    </dgm:pt>
    <dgm:pt modelId="{FBC2E242-53D9-4B45-82AC-7A2589D0051F}" type="parTrans" cxnId="{2D4F070B-1C76-457E-A00E-88DCA006150A}">
      <dgm:prSet/>
      <dgm:spPr/>
      <dgm:t>
        <a:bodyPr/>
        <a:lstStyle/>
        <a:p>
          <a:endParaRPr lang="en-US"/>
        </a:p>
      </dgm:t>
    </dgm:pt>
    <dgm:pt modelId="{59DCE0A0-401C-4165-B2D7-496551948220}" type="sibTrans" cxnId="{2D4F070B-1C76-457E-A00E-88DCA006150A}">
      <dgm:prSet/>
      <dgm:spPr/>
      <dgm:t>
        <a:bodyPr/>
        <a:lstStyle/>
        <a:p>
          <a:endParaRPr lang="en-US"/>
        </a:p>
      </dgm:t>
    </dgm:pt>
    <dgm:pt modelId="{45930C6A-365B-40A0-A6F6-66C1E462B142}">
      <dgm:prSet/>
      <dgm:spPr/>
      <dgm:t>
        <a:bodyPr/>
        <a:lstStyle/>
        <a:p>
          <a:r>
            <a:rPr lang="en-US"/>
            <a:t>Implement</a:t>
          </a:r>
        </a:p>
      </dgm:t>
    </dgm:pt>
    <dgm:pt modelId="{EF64BB8C-DCA5-413B-8E3C-DF69625F30AB}" type="parTrans" cxnId="{F674811B-BCF5-4B96-87A8-C2FFA17AFDF9}">
      <dgm:prSet/>
      <dgm:spPr/>
      <dgm:t>
        <a:bodyPr/>
        <a:lstStyle/>
        <a:p>
          <a:endParaRPr lang="en-US"/>
        </a:p>
      </dgm:t>
    </dgm:pt>
    <dgm:pt modelId="{3A51E1DA-7934-49CA-A7FB-31A423F185B2}" type="sibTrans" cxnId="{F674811B-BCF5-4B96-87A8-C2FFA17AFDF9}">
      <dgm:prSet/>
      <dgm:spPr/>
      <dgm:t>
        <a:bodyPr/>
        <a:lstStyle/>
        <a:p>
          <a:endParaRPr lang="en-US"/>
        </a:p>
      </dgm:t>
    </dgm:pt>
    <dgm:pt modelId="{52CE06BB-D04D-4E34-884E-D136E80EE2D1}">
      <dgm:prSet/>
      <dgm:spPr/>
      <dgm:t>
        <a:bodyPr/>
        <a:lstStyle/>
        <a:p>
          <a:r>
            <a:rPr lang="en-US"/>
            <a:t>Implement targeted campaigns to reduce cancellations.</a:t>
          </a:r>
        </a:p>
      </dgm:t>
    </dgm:pt>
    <dgm:pt modelId="{0288BEB1-1E2E-49C4-99DA-97F584E7C637}" type="parTrans" cxnId="{1AE61854-2837-49DC-84D7-7A42662018C4}">
      <dgm:prSet/>
      <dgm:spPr/>
      <dgm:t>
        <a:bodyPr/>
        <a:lstStyle/>
        <a:p>
          <a:endParaRPr lang="en-US"/>
        </a:p>
      </dgm:t>
    </dgm:pt>
    <dgm:pt modelId="{19202540-40A3-45D1-926D-5245B9DB5759}" type="sibTrans" cxnId="{1AE61854-2837-49DC-84D7-7A42662018C4}">
      <dgm:prSet/>
      <dgm:spPr/>
      <dgm:t>
        <a:bodyPr/>
        <a:lstStyle/>
        <a:p>
          <a:endParaRPr lang="en-US"/>
        </a:p>
      </dgm:t>
    </dgm:pt>
    <dgm:pt modelId="{64BC74B2-DD53-4E04-AD66-C50C4E2A918A}">
      <dgm:prSet/>
      <dgm:spPr/>
      <dgm:t>
        <a:bodyPr/>
        <a:lstStyle/>
        <a:p>
          <a:r>
            <a:rPr lang="en-US"/>
            <a:t>Drive</a:t>
          </a:r>
        </a:p>
      </dgm:t>
    </dgm:pt>
    <dgm:pt modelId="{FCAEEC9F-B91A-4145-801A-404EDC3411F6}" type="parTrans" cxnId="{7A343CA9-2E4A-43CE-B219-1DB80DCFBE84}">
      <dgm:prSet/>
      <dgm:spPr/>
      <dgm:t>
        <a:bodyPr/>
        <a:lstStyle/>
        <a:p>
          <a:endParaRPr lang="en-US"/>
        </a:p>
      </dgm:t>
    </dgm:pt>
    <dgm:pt modelId="{7A1B480D-60ED-47AC-BF15-9AE7F0181393}" type="sibTrans" cxnId="{7A343CA9-2E4A-43CE-B219-1DB80DCFBE84}">
      <dgm:prSet/>
      <dgm:spPr/>
      <dgm:t>
        <a:bodyPr/>
        <a:lstStyle/>
        <a:p>
          <a:endParaRPr lang="en-US"/>
        </a:p>
      </dgm:t>
    </dgm:pt>
    <dgm:pt modelId="{DD7660CD-E09B-45E8-95EB-B3D57E24F142}">
      <dgm:prSet/>
      <dgm:spPr/>
      <dgm:t>
        <a:bodyPr/>
        <a:lstStyle/>
        <a:p>
          <a:r>
            <a:rPr lang="en-US"/>
            <a:t>Drive long-term growth by improving customer experience and retention.</a:t>
          </a:r>
        </a:p>
      </dgm:t>
    </dgm:pt>
    <dgm:pt modelId="{BA622C38-CCA3-4EC3-8321-B14075AE3EB4}" type="parTrans" cxnId="{2E8E4303-2C99-4275-9953-3B4E61A447D2}">
      <dgm:prSet/>
      <dgm:spPr/>
      <dgm:t>
        <a:bodyPr/>
        <a:lstStyle/>
        <a:p>
          <a:endParaRPr lang="en-US"/>
        </a:p>
      </dgm:t>
    </dgm:pt>
    <dgm:pt modelId="{AAC6752E-5804-4908-8B0A-4AE22EB52489}" type="sibTrans" cxnId="{2E8E4303-2C99-4275-9953-3B4E61A447D2}">
      <dgm:prSet/>
      <dgm:spPr/>
      <dgm:t>
        <a:bodyPr/>
        <a:lstStyle/>
        <a:p>
          <a:endParaRPr lang="en-US"/>
        </a:p>
      </dgm:t>
    </dgm:pt>
    <dgm:pt modelId="{4CCF0863-AAC0-487D-B685-D76F3BA3F2D3}" type="pres">
      <dgm:prSet presAssocID="{EE187905-ACD6-44A6-BA2A-6244249D44AB}" presName="Name0" presStyleCnt="0">
        <dgm:presLayoutVars>
          <dgm:dir/>
          <dgm:animLvl val="lvl"/>
          <dgm:resizeHandles val="exact"/>
        </dgm:presLayoutVars>
      </dgm:prSet>
      <dgm:spPr/>
    </dgm:pt>
    <dgm:pt modelId="{C073148B-4096-4A4B-B76F-66B08DAF71FB}" type="pres">
      <dgm:prSet presAssocID="{06E237FB-E6D1-4810-BDD2-6A55426E7A86}" presName="composite" presStyleCnt="0"/>
      <dgm:spPr/>
    </dgm:pt>
    <dgm:pt modelId="{6C3CF40E-8F46-4E1E-ACB1-4EB1BB8FF5CE}" type="pres">
      <dgm:prSet presAssocID="{06E237FB-E6D1-4810-BDD2-6A55426E7A86}" presName="parTx" presStyleLbl="alignNode1" presStyleIdx="0" presStyleCnt="4">
        <dgm:presLayoutVars>
          <dgm:chMax val="0"/>
          <dgm:chPref val="0"/>
        </dgm:presLayoutVars>
      </dgm:prSet>
      <dgm:spPr/>
    </dgm:pt>
    <dgm:pt modelId="{8375FB8C-7AD1-40BA-A10A-893736A0D2BF}" type="pres">
      <dgm:prSet presAssocID="{06E237FB-E6D1-4810-BDD2-6A55426E7A86}" presName="desTx" presStyleLbl="alignAccFollowNode1" presStyleIdx="0" presStyleCnt="4">
        <dgm:presLayoutVars/>
      </dgm:prSet>
      <dgm:spPr/>
    </dgm:pt>
    <dgm:pt modelId="{F778BD70-8F72-4D36-B53F-4A6849B4D22B}" type="pres">
      <dgm:prSet presAssocID="{9E7DA6B1-D393-432D-9022-B279C638B931}" presName="space" presStyleCnt="0"/>
      <dgm:spPr/>
    </dgm:pt>
    <dgm:pt modelId="{9BAB35A8-4778-4217-B7D9-1678804CCF37}" type="pres">
      <dgm:prSet presAssocID="{D989A243-6C5B-421B-AAF7-FECEB7E481F2}" presName="composite" presStyleCnt="0"/>
      <dgm:spPr/>
    </dgm:pt>
    <dgm:pt modelId="{B6DA638A-B60A-4080-ACC5-B88534FBBC76}" type="pres">
      <dgm:prSet presAssocID="{D989A243-6C5B-421B-AAF7-FECEB7E481F2}" presName="parTx" presStyleLbl="alignNode1" presStyleIdx="1" presStyleCnt="4">
        <dgm:presLayoutVars>
          <dgm:chMax val="0"/>
          <dgm:chPref val="0"/>
        </dgm:presLayoutVars>
      </dgm:prSet>
      <dgm:spPr/>
    </dgm:pt>
    <dgm:pt modelId="{FDD8749F-6A4A-4F6D-8CE8-ACD079CF7094}" type="pres">
      <dgm:prSet presAssocID="{D989A243-6C5B-421B-AAF7-FECEB7E481F2}" presName="desTx" presStyleLbl="alignAccFollowNode1" presStyleIdx="1" presStyleCnt="4">
        <dgm:presLayoutVars/>
      </dgm:prSet>
      <dgm:spPr/>
    </dgm:pt>
    <dgm:pt modelId="{400C4A2E-5A2C-4D3B-841E-2425A77D2333}" type="pres">
      <dgm:prSet presAssocID="{520EED20-10F9-4EB6-8691-940F422D71A3}" presName="space" presStyleCnt="0"/>
      <dgm:spPr/>
    </dgm:pt>
    <dgm:pt modelId="{A1355335-C3B6-4585-AF23-7744A6B6AEE9}" type="pres">
      <dgm:prSet presAssocID="{45930C6A-365B-40A0-A6F6-66C1E462B142}" presName="composite" presStyleCnt="0"/>
      <dgm:spPr/>
    </dgm:pt>
    <dgm:pt modelId="{1D5C55FC-3153-4100-A99B-F41BEE219013}" type="pres">
      <dgm:prSet presAssocID="{45930C6A-365B-40A0-A6F6-66C1E462B142}" presName="parTx" presStyleLbl="alignNode1" presStyleIdx="2" presStyleCnt="4">
        <dgm:presLayoutVars>
          <dgm:chMax val="0"/>
          <dgm:chPref val="0"/>
        </dgm:presLayoutVars>
      </dgm:prSet>
      <dgm:spPr/>
    </dgm:pt>
    <dgm:pt modelId="{E009C27B-E6D1-45FE-909D-711BB170562B}" type="pres">
      <dgm:prSet presAssocID="{45930C6A-365B-40A0-A6F6-66C1E462B142}" presName="desTx" presStyleLbl="alignAccFollowNode1" presStyleIdx="2" presStyleCnt="4">
        <dgm:presLayoutVars/>
      </dgm:prSet>
      <dgm:spPr/>
    </dgm:pt>
    <dgm:pt modelId="{E38C5A5A-0229-4593-9AB1-B311955801BB}" type="pres">
      <dgm:prSet presAssocID="{3A51E1DA-7934-49CA-A7FB-31A423F185B2}" presName="space" presStyleCnt="0"/>
      <dgm:spPr/>
    </dgm:pt>
    <dgm:pt modelId="{CFF6D188-0082-47F6-8287-503A9135CB9C}" type="pres">
      <dgm:prSet presAssocID="{64BC74B2-DD53-4E04-AD66-C50C4E2A918A}" presName="composite" presStyleCnt="0"/>
      <dgm:spPr/>
    </dgm:pt>
    <dgm:pt modelId="{DA3F10AF-CCB1-4B60-BFAB-EB6B47AFBD79}" type="pres">
      <dgm:prSet presAssocID="{64BC74B2-DD53-4E04-AD66-C50C4E2A918A}" presName="parTx" presStyleLbl="alignNode1" presStyleIdx="3" presStyleCnt="4">
        <dgm:presLayoutVars>
          <dgm:chMax val="0"/>
          <dgm:chPref val="0"/>
        </dgm:presLayoutVars>
      </dgm:prSet>
      <dgm:spPr/>
    </dgm:pt>
    <dgm:pt modelId="{3DF1F0C0-556F-4432-9119-64F5C10070E6}" type="pres">
      <dgm:prSet presAssocID="{64BC74B2-DD53-4E04-AD66-C50C4E2A918A}" presName="desTx" presStyleLbl="alignAccFollowNode1" presStyleIdx="3" presStyleCnt="4">
        <dgm:presLayoutVars/>
      </dgm:prSet>
      <dgm:spPr/>
    </dgm:pt>
  </dgm:ptLst>
  <dgm:cxnLst>
    <dgm:cxn modelId="{8C093100-2E9D-418B-978E-DC13FCB53822}" type="presOf" srcId="{64BC74B2-DD53-4E04-AD66-C50C4E2A918A}" destId="{DA3F10AF-CCB1-4B60-BFAB-EB6B47AFBD79}" srcOrd="0" destOrd="0" presId="urn:microsoft.com/office/officeart/2016/7/layout/HorizontalActionList"/>
    <dgm:cxn modelId="{2E8E4303-2C99-4275-9953-3B4E61A447D2}" srcId="{64BC74B2-DD53-4E04-AD66-C50C4E2A918A}" destId="{DD7660CD-E09B-45E8-95EB-B3D57E24F142}" srcOrd="0" destOrd="0" parTransId="{BA622C38-CCA3-4EC3-8321-B14075AE3EB4}" sibTransId="{AAC6752E-5804-4908-8B0A-4AE22EB52489}"/>
    <dgm:cxn modelId="{2D4F070B-1C76-457E-A00E-88DCA006150A}" srcId="{D989A243-6C5B-421B-AAF7-FECEB7E481F2}" destId="{4A18444F-495F-46B5-9738-1EF8EDA80EEB}" srcOrd="0" destOrd="0" parTransId="{FBC2E242-53D9-4B45-82AC-7A2589D0051F}" sibTransId="{59DCE0A0-401C-4165-B2D7-496551948220}"/>
    <dgm:cxn modelId="{F674811B-BCF5-4B96-87A8-C2FFA17AFDF9}" srcId="{EE187905-ACD6-44A6-BA2A-6244249D44AB}" destId="{45930C6A-365B-40A0-A6F6-66C1E462B142}" srcOrd="2" destOrd="0" parTransId="{EF64BB8C-DCA5-413B-8E3C-DF69625F30AB}" sibTransId="{3A51E1DA-7934-49CA-A7FB-31A423F185B2}"/>
    <dgm:cxn modelId="{BF49AC2B-B1D6-4B6C-9A82-0FC7CB774995}" srcId="{EE187905-ACD6-44A6-BA2A-6244249D44AB}" destId="{D989A243-6C5B-421B-AAF7-FECEB7E481F2}" srcOrd="1" destOrd="0" parTransId="{02F6819C-0351-439A-AC95-8B0947157A7E}" sibTransId="{520EED20-10F9-4EB6-8691-940F422D71A3}"/>
    <dgm:cxn modelId="{0039CF38-F80D-4578-8DB7-13CC545A0719}" type="presOf" srcId="{45930C6A-365B-40A0-A6F6-66C1E462B142}" destId="{1D5C55FC-3153-4100-A99B-F41BEE219013}" srcOrd="0" destOrd="0" presId="urn:microsoft.com/office/officeart/2016/7/layout/HorizontalActionList"/>
    <dgm:cxn modelId="{44EB7743-E443-46CB-98A2-5D99658F7EB9}" type="presOf" srcId="{A2C9212F-A53E-4F76-B42C-9BC4EFF49EB0}" destId="{8375FB8C-7AD1-40BA-A10A-893736A0D2BF}" srcOrd="0" destOrd="0" presId="urn:microsoft.com/office/officeart/2016/7/layout/HorizontalActionList"/>
    <dgm:cxn modelId="{686EF851-AEA5-421B-A504-E39A690C815B}" srcId="{06E237FB-E6D1-4810-BDD2-6A55426E7A86}" destId="{A2C9212F-A53E-4F76-B42C-9BC4EFF49EB0}" srcOrd="0" destOrd="0" parTransId="{BA970355-CED0-4336-97A6-676D2168ED9E}" sibTransId="{EC839C6B-B2E6-48F2-81F6-D744F2C9DBB4}"/>
    <dgm:cxn modelId="{1AE61854-2837-49DC-84D7-7A42662018C4}" srcId="{45930C6A-365B-40A0-A6F6-66C1E462B142}" destId="{52CE06BB-D04D-4E34-884E-D136E80EE2D1}" srcOrd="0" destOrd="0" parTransId="{0288BEB1-1E2E-49C4-99DA-97F584E7C637}" sibTransId="{19202540-40A3-45D1-926D-5245B9DB5759}"/>
    <dgm:cxn modelId="{CACF827A-224B-4B6E-B1EF-327B12F62A23}" type="presOf" srcId="{EE187905-ACD6-44A6-BA2A-6244249D44AB}" destId="{4CCF0863-AAC0-487D-B685-D76F3BA3F2D3}" srcOrd="0" destOrd="0" presId="urn:microsoft.com/office/officeart/2016/7/layout/HorizontalActionList"/>
    <dgm:cxn modelId="{1103E29E-A455-44EC-A37C-BBB5A6A15C49}" type="presOf" srcId="{4A18444F-495F-46B5-9738-1EF8EDA80EEB}" destId="{FDD8749F-6A4A-4F6D-8CE8-ACD079CF7094}" srcOrd="0" destOrd="0" presId="urn:microsoft.com/office/officeart/2016/7/layout/HorizontalActionList"/>
    <dgm:cxn modelId="{2A0A89A3-1B1A-4EC9-9F95-1C7A91FDD4FC}" srcId="{EE187905-ACD6-44A6-BA2A-6244249D44AB}" destId="{06E237FB-E6D1-4810-BDD2-6A55426E7A86}" srcOrd="0" destOrd="0" parTransId="{7E572CF4-1311-47AC-83BD-889E6886F6EC}" sibTransId="{9E7DA6B1-D393-432D-9022-B279C638B931}"/>
    <dgm:cxn modelId="{7A343CA9-2E4A-43CE-B219-1DB80DCFBE84}" srcId="{EE187905-ACD6-44A6-BA2A-6244249D44AB}" destId="{64BC74B2-DD53-4E04-AD66-C50C4E2A918A}" srcOrd="3" destOrd="0" parTransId="{FCAEEC9F-B91A-4145-801A-404EDC3411F6}" sibTransId="{7A1B480D-60ED-47AC-BF15-9AE7F0181393}"/>
    <dgm:cxn modelId="{0BEC67AD-8943-4C43-A4FB-6F651E5AC6D9}" type="presOf" srcId="{DD7660CD-E09B-45E8-95EB-B3D57E24F142}" destId="{3DF1F0C0-556F-4432-9119-64F5C10070E6}" srcOrd="0" destOrd="0" presId="urn:microsoft.com/office/officeart/2016/7/layout/HorizontalActionList"/>
    <dgm:cxn modelId="{B2C380E8-EF9F-42DA-8F21-42DE607FA27F}" type="presOf" srcId="{52CE06BB-D04D-4E34-884E-D136E80EE2D1}" destId="{E009C27B-E6D1-45FE-909D-711BB170562B}" srcOrd="0" destOrd="0" presId="urn:microsoft.com/office/officeart/2016/7/layout/HorizontalActionList"/>
    <dgm:cxn modelId="{510A27EF-7185-4F28-9351-D05646DDA15A}" type="presOf" srcId="{D989A243-6C5B-421B-AAF7-FECEB7E481F2}" destId="{B6DA638A-B60A-4080-ACC5-B88534FBBC76}" srcOrd="0" destOrd="0" presId="urn:microsoft.com/office/officeart/2016/7/layout/HorizontalActionList"/>
    <dgm:cxn modelId="{D1B6DFF3-75F7-4CDC-BB8B-79C826C79AB8}" type="presOf" srcId="{06E237FB-E6D1-4810-BDD2-6A55426E7A86}" destId="{6C3CF40E-8F46-4E1E-ACB1-4EB1BB8FF5CE}" srcOrd="0" destOrd="0" presId="urn:microsoft.com/office/officeart/2016/7/layout/HorizontalActionList"/>
    <dgm:cxn modelId="{11FC3474-86FD-4729-A04B-68B74C5E1073}" type="presParOf" srcId="{4CCF0863-AAC0-487D-B685-D76F3BA3F2D3}" destId="{C073148B-4096-4A4B-B76F-66B08DAF71FB}" srcOrd="0" destOrd="0" presId="urn:microsoft.com/office/officeart/2016/7/layout/HorizontalActionList"/>
    <dgm:cxn modelId="{0EEC18E5-FF81-4488-944B-79FB7868CA2A}" type="presParOf" srcId="{C073148B-4096-4A4B-B76F-66B08DAF71FB}" destId="{6C3CF40E-8F46-4E1E-ACB1-4EB1BB8FF5CE}" srcOrd="0" destOrd="0" presId="urn:microsoft.com/office/officeart/2016/7/layout/HorizontalActionList"/>
    <dgm:cxn modelId="{27C36970-F1C8-477E-8CE9-3E8C6FF3377E}" type="presParOf" srcId="{C073148B-4096-4A4B-B76F-66B08DAF71FB}" destId="{8375FB8C-7AD1-40BA-A10A-893736A0D2BF}" srcOrd="1" destOrd="0" presId="urn:microsoft.com/office/officeart/2016/7/layout/HorizontalActionList"/>
    <dgm:cxn modelId="{3AEB65D4-1D2A-4082-920B-D99735F845DF}" type="presParOf" srcId="{4CCF0863-AAC0-487D-B685-D76F3BA3F2D3}" destId="{F778BD70-8F72-4D36-B53F-4A6849B4D22B}" srcOrd="1" destOrd="0" presId="urn:microsoft.com/office/officeart/2016/7/layout/HorizontalActionList"/>
    <dgm:cxn modelId="{4743029C-B3DF-49A9-AA69-02612941FEC1}" type="presParOf" srcId="{4CCF0863-AAC0-487D-B685-D76F3BA3F2D3}" destId="{9BAB35A8-4778-4217-B7D9-1678804CCF37}" srcOrd="2" destOrd="0" presId="urn:microsoft.com/office/officeart/2016/7/layout/HorizontalActionList"/>
    <dgm:cxn modelId="{1B27272C-3FEF-49E3-BE60-8B47295561FC}" type="presParOf" srcId="{9BAB35A8-4778-4217-B7D9-1678804CCF37}" destId="{B6DA638A-B60A-4080-ACC5-B88534FBBC76}" srcOrd="0" destOrd="0" presId="urn:microsoft.com/office/officeart/2016/7/layout/HorizontalActionList"/>
    <dgm:cxn modelId="{EF8F8BCF-273F-4B23-8E14-123B37E0205E}" type="presParOf" srcId="{9BAB35A8-4778-4217-B7D9-1678804CCF37}" destId="{FDD8749F-6A4A-4F6D-8CE8-ACD079CF7094}" srcOrd="1" destOrd="0" presId="urn:microsoft.com/office/officeart/2016/7/layout/HorizontalActionList"/>
    <dgm:cxn modelId="{1FE49C1F-6D89-4589-A319-7FA95BD29CD6}" type="presParOf" srcId="{4CCF0863-AAC0-487D-B685-D76F3BA3F2D3}" destId="{400C4A2E-5A2C-4D3B-841E-2425A77D2333}" srcOrd="3" destOrd="0" presId="urn:microsoft.com/office/officeart/2016/7/layout/HorizontalActionList"/>
    <dgm:cxn modelId="{80431FB9-3F80-415C-8177-CD6508444774}" type="presParOf" srcId="{4CCF0863-AAC0-487D-B685-D76F3BA3F2D3}" destId="{A1355335-C3B6-4585-AF23-7744A6B6AEE9}" srcOrd="4" destOrd="0" presId="urn:microsoft.com/office/officeart/2016/7/layout/HorizontalActionList"/>
    <dgm:cxn modelId="{A123F38E-8C12-45E4-B857-E2E411AE575C}" type="presParOf" srcId="{A1355335-C3B6-4585-AF23-7744A6B6AEE9}" destId="{1D5C55FC-3153-4100-A99B-F41BEE219013}" srcOrd="0" destOrd="0" presId="urn:microsoft.com/office/officeart/2016/7/layout/HorizontalActionList"/>
    <dgm:cxn modelId="{85B6FB49-7A2A-423F-92AE-F054A9D7E4E8}" type="presParOf" srcId="{A1355335-C3B6-4585-AF23-7744A6B6AEE9}" destId="{E009C27B-E6D1-45FE-909D-711BB170562B}" srcOrd="1" destOrd="0" presId="urn:microsoft.com/office/officeart/2016/7/layout/HorizontalActionList"/>
    <dgm:cxn modelId="{BEE725A6-A365-46C1-8356-3D08872DE708}" type="presParOf" srcId="{4CCF0863-AAC0-487D-B685-D76F3BA3F2D3}" destId="{E38C5A5A-0229-4593-9AB1-B311955801BB}" srcOrd="5" destOrd="0" presId="urn:microsoft.com/office/officeart/2016/7/layout/HorizontalActionList"/>
    <dgm:cxn modelId="{9F5827C5-137B-4CFD-AD45-02FC8305AEDC}" type="presParOf" srcId="{4CCF0863-AAC0-487D-B685-D76F3BA3F2D3}" destId="{CFF6D188-0082-47F6-8287-503A9135CB9C}" srcOrd="6" destOrd="0" presId="urn:microsoft.com/office/officeart/2016/7/layout/HorizontalActionList"/>
    <dgm:cxn modelId="{06DEBE45-CA8C-4AAA-978F-A1ADA19678B7}" type="presParOf" srcId="{CFF6D188-0082-47F6-8287-503A9135CB9C}" destId="{DA3F10AF-CCB1-4B60-BFAB-EB6B47AFBD79}" srcOrd="0" destOrd="0" presId="urn:microsoft.com/office/officeart/2016/7/layout/HorizontalActionList"/>
    <dgm:cxn modelId="{8AB44B0B-2E61-4379-96D8-6209B3DBA85D}" type="presParOf" srcId="{CFF6D188-0082-47F6-8287-503A9135CB9C}" destId="{3DF1F0C0-556F-4432-9119-64F5C10070E6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CF40E-8F46-4E1E-ACB1-4EB1BB8FF5CE}">
      <dsp:nvSpPr>
        <dsp:cNvPr id="0" name=""/>
        <dsp:cNvSpPr/>
      </dsp:nvSpPr>
      <dsp:spPr>
        <a:xfrm>
          <a:off x="7813" y="513931"/>
          <a:ext cx="2144566" cy="6433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68" tIns="169468" rIns="169468" bIns="1694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Align</a:t>
          </a:r>
        </a:p>
      </dsp:txBody>
      <dsp:txXfrm>
        <a:off x="7813" y="513931"/>
        <a:ext cx="2144566" cy="643369"/>
      </dsp:txXfrm>
    </dsp:sp>
    <dsp:sp modelId="{8375FB8C-7AD1-40BA-A10A-893736A0D2BF}">
      <dsp:nvSpPr>
        <dsp:cNvPr id="0" name=""/>
        <dsp:cNvSpPr/>
      </dsp:nvSpPr>
      <dsp:spPr>
        <a:xfrm>
          <a:off x="7813" y="1157301"/>
          <a:ext cx="2144566" cy="17968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35" tIns="211835" rIns="211835" bIns="2118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Align marketing with peak travel periods.</a:t>
          </a:r>
        </a:p>
      </dsp:txBody>
      <dsp:txXfrm>
        <a:off x="7813" y="1157301"/>
        <a:ext cx="2144566" cy="1796850"/>
      </dsp:txXfrm>
    </dsp:sp>
    <dsp:sp modelId="{B6DA638A-B60A-4080-ACC5-B88534FBBC76}">
      <dsp:nvSpPr>
        <dsp:cNvPr id="0" name=""/>
        <dsp:cNvSpPr/>
      </dsp:nvSpPr>
      <dsp:spPr>
        <a:xfrm>
          <a:off x="2260274" y="513931"/>
          <a:ext cx="2144566" cy="6433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68" tIns="169468" rIns="169468" bIns="1694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Enhance</a:t>
          </a:r>
        </a:p>
      </dsp:txBody>
      <dsp:txXfrm>
        <a:off x="2260274" y="513931"/>
        <a:ext cx="2144566" cy="643369"/>
      </dsp:txXfrm>
    </dsp:sp>
    <dsp:sp modelId="{FDD8749F-6A4A-4F6D-8CE8-ACD079CF7094}">
      <dsp:nvSpPr>
        <dsp:cNvPr id="0" name=""/>
        <dsp:cNvSpPr/>
      </dsp:nvSpPr>
      <dsp:spPr>
        <a:xfrm>
          <a:off x="2260274" y="1157301"/>
          <a:ext cx="2144566" cy="17968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35" tIns="211835" rIns="211835" bIns="2118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Enhance loyalty program for solo travelers and companion groups.</a:t>
          </a:r>
        </a:p>
      </dsp:txBody>
      <dsp:txXfrm>
        <a:off x="2260274" y="1157301"/>
        <a:ext cx="2144566" cy="1796850"/>
      </dsp:txXfrm>
    </dsp:sp>
    <dsp:sp modelId="{1D5C55FC-3153-4100-A99B-F41BEE219013}">
      <dsp:nvSpPr>
        <dsp:cNvPr id="0" name=""/>
        <dsp:cNvSpPr/>
      </dsp:nvSpPr>
      <dsp:spPr>
        <a:xfrm>
          <a:off x="4512735" y="513931"/>
          <a:ext cx="2144566" cy="6433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68" tIns="169468" rIns="169468" bIns="1694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Implement</a:t>
          </a:r>
        </a:p>
      </dsp:txBody>
      <dsp:txXfrm>
        <a:off x="4512735" y="513931"/>
        <a:ext cx="2144566" cy="643369"/>
      </dsp:txXfrm>
    </dsp:sp>
    <dsp:sp modelId="{E009C27B-E6D1-45FE-909D-711BB170562B}">
      <dsp:nvSpPr>
        <dsp:cNvPr id="0" name=""/>
        <dsp:cNvSpPr/>
      </dsp:nvSpPr>
      <dsp:spPr>
        <a:xfrm>
          <a:off x="4512735" y="1157301"/>
          <a:ext cx="2144566" cy="17968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35" tIns="211835" rIns="211835" bIns="2118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 targeted campaigns to reduce cancellations.</a:t>
          </a:r>
        </a:p>
      </dsp:txBody>
      <dsp:txXfrm>
        <a:off x="4512735" y="1157301"/>
        <a:ext cx="2144566" cy="1796850"/>
      </dsp:txXfrm>
    </dsp:sp>
    <dsp:sp modelId="{DA3F10AF-CCB1-4B60-BFAB-EB6B47AFBD79}">
      <dsp:nvSpPr>
        <dsp:cNvPr id="0" name=""/>
        <dsp:cNvSpPr/>
      </dsp:nvSpPr>
      <dsp:spPr>
        <a:xfrm>
          <a:off x="6765196" y="513931"/>
          <a:ext cx="2144566" cy="643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68" tIns="169468" rIns="169468" bIns="16946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Drive</a:t>
          </a:r>
        </a:p>
      </dsp:txBody>
      <dsp:txXfrm>
        <a:off x="6765196" y="513931"/>
        <a:ext cx="2144566" cy="643369"/>
      </dsp:txXfrm>
    </dsp:sp>
    <dsp:sp modelId="{3DF1F0C0-556F-4432-9119-64F5C10070E6}">
      <dsp:nvSpPr>
        <dsp:cNvPr id="0" name=""/>
        <dsp:cNvSpPr/>
      </dsp:nvSpPr>
      <dsp:spPr>
        <a:xfrm>
          <a:off x="6765196" y="1157301"/>
          <a:ext cx="2144566" cy="17968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35" tIns="211835" rIns="211835" bIns="2118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Drive long-term growth by improving customer experience and retention.</a:t>
          </a:r>
        </a:p>
      </dsp:txBody>
      <dsp:txXfrm>
        <a:off x="6765196" y="1157301"/>
        <a:ext cx="2144566" cy="1796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9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9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4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6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0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29-Sep-24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2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29-Sep-24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7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CA2BE-0443-493F-9413-FC132026C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from plane wing">
            <a:extLst>
              <a:ext uri="{FF2B5EF4-FFF2-40B4-BE49-F238E27FC236}">
                <a16:creationId xmlns:a16="http://schemas.microsoft.com/office/drawing/2014/main" id="{825A53B0-2DF2-E101-E937-48004A409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/>
        </p:blipFill>
        <p:spPr>
          <a:xfrm>
            <a:off x="20" y="1"/>
            <a:ext cx="12188932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C3041F-18C8-4A3F-BB74-556AD2101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22112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00" y="598393"/>
            <a:ext cx="7577384" cy="113898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 err="1">
                <a:solidFill>
                  <a:srgbClr val="FFFFFF"/>
                </a:solidFill>
                <a:ea typeface="+mj-lt"/>
                <a:cs typeface="+mj-lt"/>
              </a:rPr>
              <a:t>FlyingWhale</a:t>
            </a:r>
            <a:r>
              <a:rPr lang="en-US" sz="3700" b="1" dirty="0">
                <a:solidFill>
                  <a:srgbClr val="FFFFFF"/>
                </a:solidFill>
                <a:ea typeface="+mj-lt"/>
                <a:cs typeface="+mj-lt"/>
              </a:rPr>
              <a:t> Airline - Data Analysis </a:t>
            </a:r>
            <a:endParaRPr lang="en-US" sz="3700" b="1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28B90-B579-47ED-A625-BAD03AE6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30588"/>
            <a:ext cx="12191999" cy="192741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5661214"/>
            <a:ext cx="9563100" cy="461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By: Rafia Amir, Rian Qadir, Ramsha Noor, Nauman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6259606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D872B-68C3-A0A6-EF5F-14AF3AE1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Loyalty Segmentation - CLV Across Loyalty Cards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FC57-2E47-351F-3CA1-060F2D068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Key Insight: </a:t>
            </a:r>
            <a:r>
              <a:rPr lang="en-US" b="1" dirty="0">
                <a:ea typeface="+mn-lt"/>
                <a:cs typeface="+mn-lt"/>
              </a:rPr>
              <a:t>Aurora</a:t>
            </a:r>
            <a:r>
              <a:rPr lang="en-US" dirty="0">
                <a:ea typeface="+mn-lt"/>
                <a:cs typeface="+mn-lt"/>
              </a:rPr>
              <a:t> cardholders, despite being in a lower tier, contribute the most to </a:t>
            </a:r>
            <a:r>
              <a:rPr lang="en-US" b="1" dirty="0">
                <a:ea typeface="+mn-lt"/>
                <a:cs typeface="+mn-lt"/>
              </a:rPr>
              <a:t>CLV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010C8-201E-92AA-38DC-CB7A8CBF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05" y="1701434"/>
            <a:ext cx="4586113" cy="39736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4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31DF-0064-2C02-6851-FFD651B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Loyalty Segmentation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EFE8-0A6C-6D87-2E94-386E5EF0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Focus on </a:t>
            </a:r>
            <a:r>
              <a:rPr lang="en-US" b="1" dirty="0">
                <a:ea typeface="+mn-lt"/>
                <a:cs typeface="+mn-lt"/>
              </a:rPr>
              <a:t>Aurora cardholders</a:t>
            </a:r>
            <a:r>
              <a:rPr lang="en-US" dirty="0">
                <a:ea typeface="+mn-lt"/>
                <a:cs typeface="+mn-lt"/>
              </a:rPr>
              <a:t> for higher ROI.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Offer </a:t>
            </a:r>
            <a:r>
              <a:rPr lang="en-US" b="1" dirty="0">
                <a:ea typeface="+mn-lt"/>
                <a:cs typeface="+mn-lt"/>
              </a:rPr>
              <a:t>direct flight benefits</a:t>
            </a:r>
            <a:r>
              <a:rPr lang="en-US" dirty="0">
                <a:ea typeface="+mn-lt"/>
                <a:cs typeface="+mn-lt"/>
              </a:rPr>
              <a:t> and premium services to </a:t>
            </a:r>
            <a:r>
              <a:rPr lang="en-US" b="1" dirty="0">
                <a:ea typeface="+mn-lt"/>
                <a:cs typeface="+mn-lt"/>
              </a:rPr>
              <a:t>Aurora members</a:t>
            </a:r>
            <a:r>
              <a:rPr lang="en-US" dirty="0">
                <a:ea typeface="+mn-lt"/>
                <a:cs typeface="+mn-lt"/>
              </a:rPr>
              <a:t> to boost satisfaction.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9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3FFD1-4B24-4982-D3F7-8100BB4C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Enrollment &amp; Cancellation Trends - Cancellations by Province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0E58-4D0C-A72D-8636-18C4F658E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Key Insight: </a:t>
            </a:r>
            <a:r>
              <a:rPr lang="en-US" b="1" dirty="0">
                <a:ea typeface="+mn-lt"/>
                <a:cs typeface="+mn-lt"/>
              </a:rPr>
              <a:t>Prince Edward Island</a:t>
            </a:r>
            <a:r>
              <a:rPr lang="en-US" dirty="0">
                <a:ea typeface="+mn-lt"/>
                <a:cs typeface="+mn-lt"/>
              </a:rPr>
              <a:t> has the shortest enrollment duration, and </a:t>
            </a:r>
            <a:r>
              <a:rPr lang="en-US" b="1" dirty="0">
                <a:ea typeface="+mn-lt"/>
                <a:cs typeface="+mn-lt"/>
              </a:rPr>
              <a:t>Ontario</a:t>
            </a:r>
            <a:r>
              <a:rPr lang="en-US" dirty="0">
                <a:ea typeface="+mn-lt"/>
                <a:cs typeface="+mn-lt"/>
              </a:rPr>
              <a:t> has the highest cancellation rate.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0F5AA-BD96-0C3B-40B8-C176C985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85" y="2032173"/>
            <a:ext cx="4663605" cy="36738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1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52A72-85AE-4898-800C-83AA48A9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9AFD1-0A34-8537-B097-9D950F6B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6" y="876300"/>
            <a:ext cx="5324703" cy="15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Enrollment &amp; Cancellation Trends - Demographics &amp; Time Trends</a:t>
            </a:r>
            <a:endParaRPr lang="en-US" sz="3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4652EC-C642-4099-9CB1-67BCF3CB5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199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02DC-EE38-E366-7C4A-0EA0D3B8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336" y="2753973"/>
            <a:ext cx="4555663" cy="3303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Key finding: </a:t>
            </a:r>
            <a:r>
              <a:rPr lang="en-US" b="1" dirty="0">
                <a:ea typeface="+mn-lt"/>
                <a:cs typeface="+mn-lt"/>
              </a:rPr>
              <a:t>Married bachelor's degree holders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single college-educated</a:t>
            </a:r>
            <a:r>
              <a:rPr lang="en-US" dirty="0">
                <a:ea typeface="+mn-lt"/>
                <a:cs typeface="+mn-lt"/>
              </a:rPr>
              <a:t> individuals cancel the most.</a:t>
            </a:r>
          </a:p>
          <a:p>
            <a:r>
              <a:rPr lang="en-US" b="1" dirty="0">
                <a:ea typeface="+mn-lt"/>
                <a:cs typeface="+mn-lt"/>
              </a:rPr>
              <a:t>Peak cancellation months</a:t>
            </a:r>
            <a:r>
              <a:rPr lang="en-US" dirty="0">
                <a:ea typeface="+mn-lt"/>
                <a:cs typeface="+mn-lt"/>
              </a:rPr>
              <a:t> in </a:t>
            </a:r>
            <a:r>
              <a:rPr lang="en-US" b="1" dirty="0">
                <a:ea typeface="+mn-lt"/>
                <a:cs typeface="+mn-lt"/>
              </a:rPr>
              <a:t>August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November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December.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00D8B-2F46-D250-6B57-BFB40953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20" y="876300"/>
            <a:ext cx="3953442" cy="2572646"/>
          </a:xfrm>
          <a:prstGeom prst="rect">
            <a:avLst/>
          </a:prstGeom>
        </p:spPr>
      </p:pic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877A2C2-C54A-6934-F198-5D1F05D7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09" y="3589867"/>
            <a:ext cx="3954321" cy="29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4964-6F37-E697-1016-50874F2B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Enrollment &amp; Cancellation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22C11-F6E2-C662-AB80-172F5A85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Targeted retention campaigns for </a:t>
            </a:r>
            <a:r>
              <a:rPr lang="en-US" b="1" dirty="0">
                <a:ea typeface="+mn-lt"/>
                <a:cs typeface="+mn-lt"/>
              </a:rPr>
              <a:t>high-cancellation provinces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Tailored marketing for price-sensitive demographics (e.g., married bachelor’s degree holders).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Proactive customer engagement in peak cancellation months.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8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87644-8F62-1723-F20B-15F86D80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5" y="876300"/>
            <a:ext cx="7605995" cy="1367398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762C4-5C24-4295-A20C-CDC0263BF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625825"/>
              </p:ext>
            </p:extLst>
          </p:nvPr>
        </p:nvGraphicFramePr>
        <p:xfrm>
          <a:off x="2220687" y="2589816"/>
          <a:ext cx="8917576" cy="346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52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Yellow question mark">
            <a:extLst>
              <a:ext uri="{FF2B5EF4-FFF2-40B4-BE49-F238E27FC236}">
                <a16:creationId xmlns:a16="http://schemas.microsoft.com/office/drawing/2014/main" id="{71057B49-D51B-3FA4-EAAC-E947BD0A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263"/>
          <a:stretch/>
        </p:blipFill>
        <p:spPr>
          <a:xfrm>
            <a:off x="20" y="-1"/>
            <a:ext cx="1219197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2CC92-8533-4D9C-CF40-4B90DD06D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640027"/>
            <a:ext cx="10447724" cy="1030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1808741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5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45BC42-3E18-4AB6-8C0D-A2A75918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46FEB-7CF9-8A0A-B3FA-178E2968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379515"/>
            <a:ext cx="7469540" cy="2441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THANKYOU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F98200-40F6-48CB-82DC-30C5EF09C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0"/>
            <a:ext cx="0" cy="2146376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0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C2D68-BB40-54DB-55EC-4C006B4C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Agenda</a:t>
            </a:r>
            <a:endParaRPr lang="en-US" dirty="0"/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9999FB25-7246-A75C-7957-8D4A62BD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87" r="38585" b="6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4FA1-42F7-41D5-BB08-8DF48D8F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17" y="2753546"/>
            <a:ext cx="5302882" cy="3494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Introduction to Datasets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Flight Activity Analysis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Loyalty Segmentation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Enrollment and Cancellation Trends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Key Recommendations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4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C1E8B-5206-4453-E9D8-11A3D4D8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097-8F12-B5EE-8A42-7CFE36684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Purpose of Analysis : </a:t>
            </a:r>
            <a:endParaRPr lang="en-US" dirty="0">
              <a:ea typeface="+mn-lt"/>
              <a:cs typeface="+mn-lt"/>
            </a:endParaRPr>
          </a:p>
          <a:p>
            <a:pPr marL="56007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Enhance customer engagement</a:t>
            </a:r>
            <a:endParaRPr lang="en-US" i="0" dirty="0"/>
          </a:p>
          <a:p>
            <a:pPr marL="56007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Optimize loyalty program effectiveness</a:t>
            </a:r>
            <a:endParaRPr lang="en-US" i="0" dirty="0"/>
          </a:p>
          <a:p>
            <a:pPr marL="56007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Improve customer satisfaction during peak periods</a:t>
            </a:r>
            <a:endParaRPr lang="en-US" i="0" dirty="0"/>
          </a:p>
          <a:p>
            <a:endParaRPr lang="en-US" dirty="0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1793B444-6EF3-CBE6-C69B-458C29FB0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705" y="1175658"/>
            <a:ext cx="4392385" cy="439238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3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89BB-570F-46AC-3E81-72D7A4D1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Introduction to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943EB-85CD-9EAB-B5F9-76625C6E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Dataset 1</a:t>
            </a:r>
            <a:r>
              <a:rPr lang="en-US" dirty="0">
                <a:ea typeface="+mn-lt"/>
                <a:cs typeface="+mn-lt"/>
              </a:rPr>
              <a:t>: Customer Flight Activity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Loyalty Number, Flights Booked, Flights with Companions, Distance, Points Accumulated/Redeemed, Dollar Cost of Points Redeemed.</a:t>
            </a:r>
            <a:endParaRPr lang="en-US"/>
          </a:p>
          <a:p>
            <a:r>
              <a:rPr lang="en-US" b="1" dirty="0">
                <a:ea typeface="+mn-lt"/>
                <a:cs typeface="+mn-lt"/>
              </a:rPr>
              <a:t>Dataset 2</a:t>
            </a:r>
            <a:r>
              <a:rPr lang="en-US" dirty="0">
                <a:ea typeface="+mn-lt"/>
                <a:cs typeface="+mn-lt"/>
              </a:rPr>
              <a:t>: Customer Loyalty History</a:t>
            </a:r>
            <a:endParaRPr lang="en-US" dirty="0"/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i="0">
                <a:ea typeface="+mn-lt"/>
                <a:cs typeface="+mn-lt"/>
              </a:rPr>
              <a:t>Loyalty Number, Demographics, Loyalty Card Status, CLV, Enrollment, and Cancellation Details.</a:t>
            </a:r>
            <a:endParaRPr lang="en-US" i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764D3-D027-45EA-91CB-7AC55513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Flight Activity Analysis - Monthly &amp; Yearly Booking Patterns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5744-E237-4993-71AC-2B720C5D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Key insight: Peak booking periods in July-September and December.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Hypothesis: Driven by school vacations and holidays.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25DAAE31-A027-046E-7F1E-2AE0E7C2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33" y="1964414"/>
            <a:ext cx="5180214" cy="34735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0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A7275-7EE9-2D20-7F4F-37EB1F1C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Flight Activity Analysis - Distance vs Loyalty Points</a:t>
            </a:r>
            <a:endParaRPr lang="en-US" sz="34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sz="3400"/>
          </a:p>
          <a:p>
            <a:pPr>
              <a:lnSpc>
                <a:spcPct val="90000"/>
              </a:lnSpc>
            </a:pP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0B18-59AF-1220-7B20-3E53B26ED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Key Insight: Clear positive correlation, with longer flights earning more points.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26E7BC4A-21FA-692A-95A4-BFD0CA92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13" y="2131002"/>
            <a:ext cx="5063977" cy="360532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7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F6281-94F4-FF30-614E-FC37EB23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Flight Activity Analysis - Impact of Companion Bookings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DA39-6E43-BBBD-8D65-CB112EB4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Travelers with </a:t>
            </a:r>
            <a:r>
              <a:rPr lang="en-US" b="1" dirty="0">
                <a:ea typeface="+mn-lt"/>
                <a:cs typeface="+mn-lt"/>
              </a:rPr>
              <a:t>3 companions</a:t>
            </a:r>
            <a:r>
              <a:rPr lang="en-US" dirty="0">
                <a:ea typeface="+mn-lt"/>
                <a:cs typeface="+mn-lt"/>
              </a:rPr>
              <a:t> redeem the most points.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932933C8-30DA-9CB1-B1F5-47FE371A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91" y="2444212"/>
            <a:ext cx="5167299" cy="35213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7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D1E1-4789-69DA-4F39-31A73F6A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Flight Activity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DA41-96FC-D99F-9F44-DBAC7B35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Target marketing around peak periods (summer, holidays).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Special perks for </a:t>
            </a:r>
            <a:r>
              <a:rPr lang="en-US" b="1" dirty="0">
                <a:ea typeface="+mn-lt"/>
                <a:cs typeface="+mn-lt"/>
              </a:rPr>
              <a:t>companion bookings</a:t>
            </a:r>
            <a:r>
              <a:rPr lang="en-US" dirty="0">
                <a:ea typeface="+mn-lt"/>
                <a:cs typeface="+mn-lt"/>
              </a:rPr>
              <a:t> (family discounts, loyalty bonuses).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Encourage point redemption for </a:t>
            </a:r>
            <a:r>
              <a:rPr lang="en-US" b="1" dirty="0">
                <a:ea typeface="+mn-lt"/>
                <a:cs typeface="+mn-lt"/>
              </a:rPr>
              <a:t>solo travelers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6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9004B-0DCB-0C75-3709-C95BA00E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Loyalty Segmentation - Customer Segmentation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91D0-DEA2-ABD3-B77E-2DCD299A5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Breakdown of customer segments by </a:t>
            </a:r>
            <a:r>
              <a:rPr lang="en-US" b="1" dirty="0">
                <a:ea typeface="+mn-lt"/>
                <a:cs typeface="+mn-lt"/>
              </a:rPr>
              <a:t>Loyalty Card Status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Star (Premium), Nova, Aurora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Most flights are booked by </a:t>
            </a:r>
            <a:r>
              <a:rPr lang="en-US" b="1" dirty="0">
                <a:ea typeface="+mn-lt"/>
                <a:cs typeface="+mn-lt"/>
              </a:rPr>
              <a:t>Star</a:t>
            </a:r>
            <a:r>
              <a:rPr lang="en-US" dirty="0">
                <a:ea typeface="+mn-lt"/>
                <a:cs typeface="+mn-lt"/>
              </a:rPr>
              <a:t> members.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Key demographic insight: 58% of loyalty cardholders are married.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EC6C0291-7897-94E9-F806-BE4249BE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13" y="2445894"/>
            <a:ext cx="5193130" cy="32855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402991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3"/>
      </a:lt2>
      <a:accent1>
        <a:srgbClr val="5BB346"/>
      </a:accent1>
      <a:accent2>
        <a:srgbClr val="3BB156"/>
      </a:accent2>
      <a:accent3>
        <a:srgbClr val="46B28C"/>
      </a:accent3>
      <a:accent4>
        <a:srgbClr val="3BAAB1"/>
      </a:accent4>
      <a:accent5>
        <a:srgbClr val="4D8BC3"/>
      </a:accent5>
      <a:accent6>
        <a:srgbClr val="3D4AB2"/>
      </a:accent6>
      <a:hlink>
        <a:srgbClr val="A73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438</Words>
  <Application>Microsoft Office PowerPoint</Application>
  <PresentationFormat>Widescreen</PresentationFormat>
  <Paragraphs>61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Georgia Pro Light</vt:lpstr>
      <vt:lpstr>VaultVTI</vt:lpstr>
      <vt:lpstr>FlyingWhale Airline - Data Analysis </vt:lpstr>
      <vt:lpstr>Agenda</vt:lpstr>
      <vt:lpstr>Introduction</vt:lpstr>
      <vt:lpstr>Introduction to Datasets</vt:lpstr>
      <vt:lpstr>Flight Activity Analysis - Monthly &amp; Yearly Booking Patterns</vt:lpstr>
      <vt:lpstr>Flight Activity Analysis - Distance vs Loyalty Points  </vt:lpstr>
      <vt:lpstr>Flight Activity Analysis - Impact of Companion Bookings</vt:lpstr>
      <vt:lpstr>Flight Activity Recommendations</vt:lpstr>
      <vt:lpstr>Loyalty Segmentation - Customer Segmentation</vt:lpstr>
      <vt:lpstr>Loyalty Segmentation - CLV Across Loyalty Cards</vt:lpstr>
      <vt:lpstr>Loyalty Segmentation Recommendations</vt:lpstr>
      <vt:lpstr>Enrollment &amp; Cancellation Trends - Cancellations by Province</vt:lpstr>
      <vt:lpstr>Enrollment &amp; Cancellation Trends - Demographics &amp; Time Trends</vt:lpstr>
      <vt:lpstr>Enrollment &amp; Cancellation Recommendations</vt:lpstr>
      <vt:lpstr>Conclusion</vt:lpstr>
      <vt:lpstr>QUESTIONS?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Rian Qadir</cp:lastModifiedBy>
  <cp:revision>171</cp:revision>
  <dcterms:created xsi:type="dcterms:W3CDTF">2024-09-29T10:45:18Z</dcterms:created>
  <dcterms:modified xsi:type="dcterms:W3CDTF">2024-09-29T15:59:47Z</dcterms:modified>
</cp:coreProperties>
</file>